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8" r:id="rId2"/>
    <p:sldId id="257" r:id="rId3"/>
    <p:sldId id="278" r:id="rId4"/>
    <p:sldId id="275" r:id="rId5"/>
    <p:sldId id="274" r:id="rId6"/>
    <p:sldId id="279" r:id="rId7"/>
    <p:sldId id="280" r:id="rId8"/>
    <p:sldId id="281" r:id="rId9"/>
    <p:sldId id="283" r:id="rId10"/>
    <p:sldId id="284" r:id="rId11"/>
    <p:sldId id="272" r:id="rId12"/>
    <p:sldId id="285" r:id="rId13"/>
    <p:sldId id="267" r:id="rId14"/>
    <p:sldId id="286" r:id="rId15"/>
    <p:sldId id="287" r:id="rId16"/>
    <p:sldId id="282" r:id="rId17"/>
    <p:sldId id="27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jpg>
</file>

<file path=ppt/media/image3.jpg>
</file>

<file path=ppt/media/image4.png>
</file>

<file path=ppt/media/image5.png>
</file>

<file path=ppt/media/image6.jp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C05174-F7B0-4710-83E6-051A3342B822}" type="datetimeFigureOut">
              <a:rPr lang="en-US" smtClean="0"/>
              <a:t>9/10/2023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98E89A-9C8B-4DA2-94C5-97E1B536AB8F}" type="slidenum">
              <a:rPr lang="en-US" smtClean="0"/>
              <a:t>‹#›</a:t>
            </a:fld>
            <a:endParaRPr lang="en-US"/>
          </a:p>
        </p:txBody>
      </p:sp>
    </p:spTree>
    <p:extLst>
      <p:ext uri="{BB962C8B-B14F-4D97-AF65-F5344CB8AC3E}">
        <p14:creationId xmlns:p14="http://schemas.microsoft.com/office/powerpoint/2010/main" val="40986470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29BE9EE-A7A2-4E3B-93C5-DE043C3F66A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95117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668F5FD-9E6D-4ED7-801C-9F38F5F02CE7}"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3312944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68F5FD-9E6D-4ED7-801C-9F38F5F02CE7}"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284547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68F5FD-9E6D-4ED7-801C-9F38F5F02CE7}"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20A1692-6129-4C20-9065-C7CF3F36FCFB}"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629840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668F5FD-9E6D-4ED7-801C-9F38F5F02CE7}" type="datetimeFigureOut">
              <a:rPr lang="en-US" smtClean="0"/>
              <a:t>9/10/2023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6690667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668F5FD-9E6D-4ED7-801C-9F38F5F02CE7}" type="datetimeFigureOut">
              <a:rPr lang="en-US" smtClean="0"/>
              <a:t>9/10/2023</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20A1692-6129-4C20-9065-C7CF3F36FCFB}"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9162035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668F5FD-9E6D-4ED7-801C-9F38F5F02CE7}" type="datetimeFigureOut">
              <a:rPr lang="en-US" smtClean="0"/>
              <a:t>9/10/2023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29833642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68F5FD-9E6D-4ED7-801C-9F38F5F02CE7}"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2948220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68F5FD-9E6D-4ED7-801C-9F38F5F02CE7}"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308972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68F5FD-9E6D-4ED7-801C-9F38F5F02CE7}"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32435992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68F5FD-9E6D-4ED7-801C-9F38F5F02CE7}"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3736195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668F5FD-9E6D-4ED7-801C-9F38F5F02CE7}" type="datetimeFigureOut">
              <a:rPr lang="en-US" smtClean="0"/>
              <a:t>9/10/2023</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3846380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68F5FD-9E6D-4ED7-801C-9F38F5F02CE7}" type="datetimeFigureOut">
              <a:rPr lang="en-US" smtClean="0"/>
              <a:t>9/10/2023</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4238103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668F5FD-9E6D-4ED7-801C-9F38F5F02CE7}" type="datetimeFigureOut">
              <a:rPr lang="en-US" smtClean="0"/>
              <a:t>9/10/2023</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3101635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68F5FD-9E6D-4ED7-801C-9F38F5F02CE7}" type="datetimeFigureOut">
              <a:rPr lang="en-US" smtClean="0"/>
              <a:t>9/10/2023</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805391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68F5FD-9E6D-4ED7-801C-9F38F5F02CE7}" type="datetimeFigureOut">
              <a:rPr lang="en-US" smtClean="0"/>
              <a:t>9/10/2023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343097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68F5FD-9E6D-4ED7-801C-9F38F5F02CE7}" type="datetimeFigureOut">
              <a:rPr lang="en-US" smtClean="0"/>
              <a:t>9/10/2023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20A1692-6129-4C20-9065-C7CF3F36FCFB}" type="slidenum">
              <a:rPr lang="en-US" smtClean="0"/>
              <a:t>‹#›</a:t>
            </a:fld>
            <a:endParaRPr lang="en-US"/>
          </a:p>
        </p:txBody>
      </p:sp>
    </p:spTree>
    <p:extLst>
      <p:ext uri="{BB962C8B-B14F-4D97-AF65-F5344CB8AC3E}">
        <p14:creationId xmlns:p14="http://schemas.microsoft.com/office/powerpoint/2010/main" val="1958907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D668F5FD-9E6D-4ED7-801C-9F38F5F02CE7}" type="datetimeFigureOut">
              <a:rPr lang="en-US" smtClean="0"/>
              <a:t>9/10/2023</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520A1692-6129-4C20-9065-C7CF3F36FCFB}" type="slidenum">
              <a:rPr lang="en-US" smtClean="0"/>
              <a:t>‹#›</a:t>
            </a:fld>
            <a:endParaRPr lang="en-US"/>
          </a:p>
        </p:txBody>
      </p:sp>
    </p:spTree>
    <p:extLst>
      <p:ext uri="{BB962C8B-B14F-4D97-AF65-F5344CB8AC3E}">
        <p14:creationId xmlns:p14="http://schemas.microsoft.com/office/powerpoint/2010/main" val="28011000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hyperlink" Target="https://www.vocera.com/product/smartphone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onlinelibrary-wiley-com.libaccess.sjlibrary.org/doi/10.1002/9781119701460.ch7"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jp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F6B95-DE9F-47C3-88A9-94E3EA74DC19}"/>
              </a:ext>
            </a:extLst>
          </p:cNvPr>
          <p:cNvSpPr>
            <a:spLocks noGrp="1"/>
          </p:cNvSpPr>
          <p:nvPr>
            <p:ph type="ctrTitle"/>
          </p:nvPr>
        </p:nvSpPr>
        <p:spPr>
          <a:xfrm>
            <a:off x="4153853" y="218440"/>
            <a:ext cx="8915399" cy="2262781"/>
          </a:xfrm>
        </p:spPr>
        <p:txBody>
          <a:bodyPr/>
          <a:lstStyle/>
          <a:p>
            <a:r>
              <a:rPr lang="en-US" b="1" u="sng" dirty="0"/>
              <a:t>Prototype 1</a:t>
            </a:r>
          </a:p>
        </p:txBody>
      </p:sp>
      <p:sp>
        <p:nvSpPr>
          <p:cNvPr id="3" name="Subtitle 2">
            <a:extLst>
              <a:ext uri="{FF2B5EF4-FFF2-40B4-BE49-F238E27FC236}">
                <a16:creationId xmlns:a16="http://schemas.microsoft.com/office/drawing/2014/main" id="{D3DCB789-0A92-446F-AFDB-F9639ED5A83E}"/>
              </a:ext>
            </a:extLst>
          </p:cNvPr>
          <p:cNvSpPr>
            <a:spLocks noGrp="1"/>
          </p:cNvSpPr>
          <p:nvPr>
            <p:ph type="subTitle" idx="1"/>
          </p:nvPr>
        </p:nvSpPr>
        <p:spPr>
          <a:xfrm>
            <a:off x="1981200" y="3009541"/>
            <a:ext cx="9523412" cy="2894121"/>
          </a:xfrm>
        </p:spPr>
        <p:txBody>
          <a:bodyPr>
            <a:normAutofit fontScale="77500" lnSpcReduction="20000"/>
          </a:bodyPr>
          <a:lstStyle/>
          <a:p>
            <a:pPr algn="ctr"/>
            <a:r>
              <a:rPr lang="it-IT" sz="3800" b="0" i="1" u="none" strike="noStrike" dirty="0">
                <a:solidFill>
                  <a:srgbClr val="000000"/>
                </a:solidFill>
                <a:effectLst/>
                <a:latin typeface="Proxima Nova"/>
              </a:rPr>
              <a:t>Khac Minh Dai Vo, September 10, 2023 </a:t>
            </a:r>
          </a:p>
          <a:p>
            <a:pPr algn="ctr"/>
            <a:endParaRPr lang="it-IT" sz="3800" b="0" i="1" u="none" strike="noStrike" dirty="0">
              <a:solidFill>
                <a:srgbClr val="000000"/>
              </a:solidFill>
              <a:effectLst/>
              <a:latin typeface="Proxima Nova"/>
            </a:endParaRPr>
          </a:p>
          <a:p>
            <a:pPr algn="ctr" rtl="0">
              <a:spcBef>
                <a:spcPts val="0"/>
              </a:spcBef>
              <a:spcAft>
                <a:spcPts val="0"/>
              </a:spcAft>
            </a:pPr>
            <a:r>
              <a:rPr lang="en-US" sz="3800" b="0" u="none" strike="noStrike" dirty="0">
                <a:solidFill>
                  <a:srgbClr val="000000"/>
                </a:solidFill>
                <a:effectLst/>
                <a:latin typeface="Proxima Nova"/>
              </a:rPr>
              <a:t>Included Notice (persona, storyboard), Empathize (Empathy/Journey Map), Define (Mad Lib </a:t>
            </a:r>
            <a:r>
              <a:rPr lang="en-US" sz="3800" b="0" u="none" strike="noStrike" dirty="0" err="1">
                <a:solidFill>
                  <a:srgbClr val="000000"/>
                </a:solidFill>
                <a:effectLst/>
                <a:latin typeface="Proxima Nova"/>
              </a:rPr>
              <a:t>PoVs</a:t>
            </a:r>
            <a:r>
              <a:rPr lang="en-US" sz="3800" b="0" u="none" strike="noStrike" dirty="0">
                <a:solidFill>
                  <a:srgbClr val="000000"/>
                </a:solidFill>
                <a:effectLst/>
                <a:latin typeface="Proxima Nova"/>
              </a:rPr>
              <a:t>), Ideate (brainstorm, saturate, group, select), Prototype (front end 3-mobile-screen-sketch, backend in PT), Test, Reflect and Iterate. </a:t>
            </a:r>
            <a:br>
              <a:rPr lang="en-US" dirty="0"/>
            </a:br>
            <a:endParaRPr lang="en-US" dirty="0"/>
          </a:p>
        </p:txBody>
      </p:sp>
    </p:spTree>
    <p:extLst>
      <p:ext uri="{BB962C8B-B14F-4D97-AF65-F5344CB8AC3E}">
        <p14:creationId xmlns:p14="http://schemas.microsoft.com/office/powerpoint/2010/main" val="2258633313"/>
      </p:ext>
    </p:extLst>
  </p:cSld>
  <p:clrMapOvr>
    <a:masterClrMapping/>
  </p:clrMapOvr>
  <mc:AlternateContent xmlns:mc="http://schemas.openxmlformats.org/markup-compatibility/2006" xmlns:p14="http://schemas.microsoft.com/office/powerpoint/2010/main">
    <mc:Choice Requires="p14">
      <p:transition spd="slow" p14:dur="2000" advTm="73787"/>
    </mc:Choice>
    <mc:Fallback xmlns="">
      <p:transition spd="slow" advTm="7378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4AC092B-2678-69C3-14C1-005AFB396B26}"/>
              </a:ext>
            </a:extLst>
          </p:cNvPr>
          <p:cNvSpPr>
            <a:spLocks noGrp="1"/>
          </p:cNvSpPr>
          <p:nvPr>
            <p:ph type="body" idx="1"/>
          </p:nvPr>
        </p:nvSpPr>
        <p:spPr>
          <a:xfrm>
            <a:off x="838200" y="7303"/>
            <a:ext cx="10515600" cy="1500187"/>
          </a:xfrm>
        </p:spPr>
        <p:txBody>
          <a:bodyPr>
            <a:normAutofit/>
          </a:bodyPr>
          <a:lstStyle/>
          <a:p>
            <a:pPr algn="ctr"/>
            <a:r>
              <a:rPr lang="en-US" sz="4000" b="1" u="sng" dirty="0">
                <a:solidFill>
                  <a:schemeClr val="tx1"/>
                </a:solidFill>
              </a:rPr>
              <a:t>Group</a:t>
            </a:r>
          </a:p>
        </p:txBody>
      </p:sp>
      <p:pic>
        <p:nvPicPr>
          <p:cNvPr id="4" name="Picture 3">
            <a:extLst>
              <a:ext uri="{FF2B5EF4-FFF2-40B4-BE49-F238E27FC236}">
                <a16:creationId xmlns:a16="http://schemas.microsoft.com/office/drawing/2014/main" id="{3B3BFC71-C28F-6145-D852-C4B06162D63C}"/>
              </a:ext>
            </a:extLst>
          </p:cNvPr>
          <p:cNvPicPr>
            <a:picLocks noChangeAspect="1"/>
          </p:cNvPicPr>
          <p:nvPr/>
        </p:nvPicPr>
        <p:blipFill>
          <a:blip r:embed="rId2"/>
          <a:stretch>
            <a:fillRect/>
          </a:stretch>
        </p:blipFill>
        <p:spPr>
          <a:xfrm>
            <a:off x="1722120" y="804945"/>
            <a:ext cx="10287000" cy="5838346"/>
          </a:xfrm>
          <a:prstGeom prst="rect">
            <a:avLst/>
          </a:prstGeom>
        </p:spPr>
      </p:pic>
    </p:spTree>
    <p:extLst>
      <p:ext uri="{BB962C8B-B14F-4D97-AF65-F5344CB8AC3E}">
        <p14:creationId xmlns:p14="http://schemas.microsoft.com/office/powerpoint/2010/main" val="2607457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9A4DC-1F1E-4D08-AA12-15C00EA743B1}"/>
              </a:ext>
            </a:extLst>
          </p:cNvPr>
          <p:cNvSpPr>
            <a:spLocks noGrp="1"/>
          </p:cNvSpPr>
          <p:nvPr>
            <p:ph type="title"/>
          </p:nvPr>
        </p:nvSpPr>
        <p:spPr>
          <a:xfrm>
            <a:off x="2592925" y="152400"/>
            <a:ext cx="8911687" cy="1280890"/>
          </a:xfrm>
        </p:spPr>
        <p:txBody>
          <a:bodyPr>
            <a:normAutofit/>
          </a:bodyPr>
          <a:lstStyle/>
          <a:p>
            <a:r>
              <a:rPr lang="en-US" b="1" u="sng" dirty="0"/>
              <a:t>From Divergent to Convergent</a:t>
            </a:r>
            <a:br>
              <a:rPr lang="en-US" b="1" u="sng" dirty="0"/>
            </a:br>
            <a:r>
              <a:rPr lang="en-US" b="1" u="sng" dirty="0"/>
              <a:t> </a:t>
            </a:r>
            <a:endParaRPr lang="en-US" sz="3100" b="1" u="sng" dirty="0"/>
          </a:p>
        </p:txBody>
      </p:sp>
      <p:sp>
        <p:nvSpPr>
          <p:cNvPr id="3" name="Content Placeholder 2">
            <a:extLst>
              <a:ext uri="{FF2B5EF4-FFF2-40B4-BE49-F238E27FC236}">
                <a16:creationId xmlns:a16="http://schemas.microsoft.com/office/drawing/2014/main" id="{85F31CF2-C31C-41CD-A3B3-A29F261E8881}"/>
              </a:ext>
            </a:extLst>
          </p:cNvPr>
          <p:cNvSpPr>
            <a:spLocks noGrp="1"/>
          </p:cNvSpPr>
          <p:nvPr>
            <p:ph idx="1"/>
          </p:nvPr>
        </p:nvSpPr>
        <p:spPr>
          <a:xfrm>
            <a:off x="2592925" y="894080"/>
            <a:ext cx="9710836" cy="5527040"/>
          </a:xfrm>
        </p:spPr>
        <p:txBody>
          <a:bodyPr>
            <a:noAutofit/>
          </a:bodyPr>
          <a:lstStyle/>
          <a:p>
            <a:r>
              <a:rPr lang="en-US" dirty="0"/>
              <a:t>As I listed in my brainstorm, there are 4 groupings of ideas: IoT devices that benefits patient care, task management for efficiency, communication and work-life balance. </a:t>
            </a:r>
          </a:p>
          <a:p>
            <a:r>
              <a:rPr lang="en-US" dirty="0"/>
              <a:t>Notice the device cluster as primary.  We will prototype a device that capable of obtain and distribute information's quickly to different devices.</a:t>
            </a:r>
          </a:p>
          <a:p>
            <a:r>
              <a:rPr lang="en-US" dirty="0"/>
              <a:t>The ideas around apps that make Henry ’s work life easier as secondary, but possible “front ends” for the </a:t>
            </a:r>
            <a:r>
              <a:rPr lang="en-US" b="1" u="sng" dirty="0"/>
              <a:t>Smart IoT Badge </a:t>
            </a:r>
            <a:r>
              <a:rPr lang="en-US" dirty="0"/>
              <a:t>that will be helping him with accessibility to the patient information.  This would be the basis for our 3-screen paper mobile-phone prototype.</a:t>
            </a:r>
          </a:p>
          <a:p>
            <a:r>
              <a:rPr lang="en-US" dirty="0"/>
              <a:t>Smart IoT Badge can include a touchscreen that capable of voice recording and integrates with the hospital’s communication system to be notified with emergency and EHR systems. Able to display patient information on the screen to review, providing quick access to patient data, vital signs and treatment plans. Capable of link to other devices such as phone, tablet, computer, laptop and receiving automated alerts and notifications for consults request, critical patient updates and support task organizations.</a:t>
            </a:r>
          </a:p>
          <a:p>
            <a:r>
              <a:rPr lang="en-US" dirty="0"/>
              <a:t>This device can be similar to a Smartwatch or a Smartphone but only used in the Hospital.</a:t>
            </a:r>
          </a:p>
          <a:p>
            <a:r>
              <a:rPr lang="en-US" dirty="0">
                <a:hlinkClick r:id="rId2"/>
              </a:rPr>
              <a:t>https://www.vocera.com/product/smartphones</a:t>
            </a:r>
            <a:r>
              <a:rPr lang="en-US" dirty="0"/>
              <a:t> </a:t>
            </a:r>
          </a:p>
        </p:txBody>
      </p:sp>
    </p:spTree>
    <p:extLst>
      <p:ext uri="{BB962C8B-B14F-4D97-AF65-F5344CB8AC3E}">
        <p14:creationId xmlns:p14="http://schemas.microsoft.com/office/powerpoint/2010/main" val="395191930"/>
      </p:ext>
    </p:extLst>
  </p:cSld>
  <p:clrMapOvr>
    <a:masterClrMapping/>
  </p:clrMapOvr>
  <mc:AlternateContent xmlns:mc="http://schemas.openxmlformats.org/markup-compatibility/2006" xmlns:p14="http://schemas.microsoft.com/office/powerpoint/2010/main">
    <mc:Choice Requires="p14">
      <p:transition spd="slow" p14:dur="2000" advTm="30890"/>
    </mc:Choice>
    <mc:Fallback xmlns="">
      <p:transition spd="slow" advTm="3089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1D304-1C54-2C45-BEF7-63BE4BC164B4}"/>
              </a:ext>
            </a:extLst>
          </p:cNvPr>
          <p:cNvSpPr>
            <a:spLocks noGrp="1"/>
          </p:cNvSpPr>
          <p:nvPr>
            <p:ph type="title"/>
          </p:nvPr>
        </p:nvSpPr>
        <p:spPr/>
        <p:txBody>
          <a:bodyPr>
            <a:normAutofit/>
          </a:bodyPr>
          <a:lstStyle/>
          <a:p>
            <a:pPr algn="ctr"/>
            <a:r>
              <a:rPr lang="en-US" sz="6000" b="1" u="sng" dirty="0"/>
              <a:t>Prototype</a:t>
            </a:r>
          </a:p>
        </p:txBody>
      </p:sp>
      <p:sp>
        <p:nvSpPr>
          <p:cNvPr id="3" name="Text Placeholder 2">
            <a:extLst>
              <a:ext uri="{FF2B5EF4-FFF2-40B4-BE49-F238E27FC236}">
                <a16:creationId xmlns:a16="http://schemas.microsoft.com/office/drawing/2014/main" id="{3DA6C242-E446-8E42-89AE-DDA100116BA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59115059"/>
      </p:ext>
    </p:extLst>
  </p:cSld>
  <p:clrMapOvr>
    <a:masterClrMapping/>
  </p:clrMapOvr>
  <mc:AlternateContent xmlns:mc="http://schemas.openxmlformats.org/markup-compatibility/2006" xmlns:p14="http://schemas.microsoft.com/office/powerpoint/2010/main">
    <mc:Choice Requires="p14">
      <p:transition spd="slow" p14:dur="2000" advTm="4094"/>
    </mc:Choice>
    <mc:Fallback xmlns="">
      <p:transition spd="slow" advTm="4094"/>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29E32-32F6-4A90-9849-B7818E4161C0}"/>
              </a:ext>
            </a:extLst>
          </p:cNvPr>
          <p:cNvSpPr>
            <a:spLocks noGrp="1"/>
          </p:cNvSpPr>
          <p:nvPr>
            <p:ph type="title"/>
          </p:nvPr>
        </p:nvSpPr>
        <p:spPr>
          <a:xfrm>
            <a:off x="2452956" y="152400"/>
            <a:ext cx="8911687" cy="1280890"/>
          </a:xfrm>
        </p:spPr>
        <p:txBody>
          <a:bodyPr>
            <a:normAutofit/>
          </a:bodyPr>
          <a:lstStyle/>
          <a:p>
            <a:pPr algn="ctr"/>
            <a:r>
              <a:rPr lang="en-US" b="1" u="sng" dirty="0"/>
              <a:t>Frontend Sketch </a:t>
            </a:r>
            <a:br>
              <a:rPr lang="en-US" b="1" u="sng" dirty="0"/>
            </a:br>
            <a:endParaRPr lang="en-US" sz="3100" b="1" u="sng" dirty="0"/>
          </a:p>
        </p:txBody>
      </p:sp>
      <p:pic>
        <p:nvPicPr>
          <p:cNvPr id="5" name="Picture 4" descr="A sketch of a cell phone&#10;&#10;Description automatically generated">
            <a:extLst>
              <a:ext uri="{FF2B5EF4-FFF2-40B4-BE49-F238E27FC236}">
                <a16:creationId xmlns:a16="http://schemas.microsoft.com/office/drawing/2014/main" id="{B9B0D4B8-D4DC-7152-CDCC-721E12FAC3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0698" y="933449"/>
            <a:ext cx="7696201" cy="5772151"/>
          </a:xfrm>
          <a:prstGeom prst="rect">
            <a:avLst/>
          </a:prstGeom>
        </p:spPr>
      </p:pic>
    </p:spTree>
    <p:extLst>
      <p:ext uri="{BB962C8B-B14F-4D97-AF65-F5344CB8AC3E}">
        <p14:creationId xmlns:p14="http://schemas.microsoft.com/office/powerpoint/2010/main" val="1628452549"/>
      </p:ext>
    </p:extLst>
  </p:cSld>
  <p:clrMapOvr>
    <a:masterClrMapping/>
  </p:clrMapOvr>
  <mc:AlternateContent xmlns:mc="http://schemas.openxmlformats.org/markup-compatibility/2006" xmlns:p14="http://schemas.microsoft.com/office/powerpoint/2010/main">
    <mc:Choice Requires="p14">
      <p:transition spd="slow" p14:dur="2000" advTm="28797"/>
    </mc:Choice>
    <mc:Fallback xmlns="">
      <p:transition spd="slow" advTm="28797"/>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29E32-32F6-4A90-9849-B7818E4161C0}"/>
              </a:ext>
            </a:extLst>
          </p:cNvPr>
          <p:cNvSpPr>
            <a:spLocks noGrp="1"/>
          </p:cNvSpPr>
          <p:nvPr>
            <p:ph type="title"/>
          </p:nvPr>
        </p:nvSpPr>
        <p:spPr>
          <a:xfrm>
            <a:off x="2452956" y="152400"/>
            <a:ext cx="8911687" cy="1280890"/>
          </a:xfrm>
        </p:spPr>
        <p:txBody>
          <a:bodyPr>
            <a:normAutofit/>
          </a:bodyPr>
          <a:lstStyle/>
          <a:p>
            <a:pPr algn="ctr"/>
            <a:r>
              <a:rPr lang="en-US" b="1" u="sng" dirty="0"/>
              <a:t>Frontend Sketch </a:t>
            </a:r>
            <a:br>
              <a:rPr lang="en-US" b="1" u="sng" dirty="0"/>
            </a:br>
            <a:endParaRPr lang="en-US" sz="3100" b="1" u="sng" dirty="0"/>
          </a:p>
        </p:txBody>
      </p:sp>
      <p:pic>
        <p:nvPicPr>
          <p:cNvPr id="5" name="Picture 4" descr="A sketch of a cell phone&#10;&#10;Description automatically generated">
            <a:extLst>
              <a:ext uri="{FF2B5EF4-FFF2-40B4-BE49-F238E27FC236}">
                <a16:creationId xmlns:a16="http://schemas.microsoft.com/office/drawing/2014/main" id="{B9B0D4B8-D4DC-7152-CDCC-721E12FAC3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0698" y="933449"/>
            <a:ext cx="7696201" cy="5772151"/>
          </a:xfrm>
          <a:prstGeom prst="rect">
            <a:avLst/>
          </a:prstGeom>
        </p:spPr>
      </p:pic>
    </p:spTree>
    <p:extLst>
      <p:ext uri="{BB962C8B-B14F-4D97-AF65-F5344CB8AC3E}">
        <p14:creationId xmlns:p14="http://schemas.microsoft.com/office/powerpoint/2010/main" val="2411811428"/>
      </p:ext>
    </p:extLst>
  </p:cSld>
  <p:clrMapOvr>
    <a:masterClrMapping/>
  </p:clrMapOvr>
  <mc:AlternateContent xmlns:mc="http://schemas.openxmlformats.org/markup-compatibility/2006" xmlns:p14="http://schemas.microsoft.com/office/powerpoint/2010/main">
    <mc:Choice Requires="p14">
      <p:transition spd="slow" p14:dur="2000" advTm="28797"/>
    </mc:Choice>
    <mc:Fallback xmlns="">
      <p:transition spd="slow" advTm="28797"/>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29E32-32F6-4A90-9849-B7818E4161C0}"/>
              </a:ext>
            </a:extLst>
          </p:cNvPr>
          <p:cNvSpPr>
            <a:spLocks noGrp="1"/>
          </p:cNvSpPr>
          <p:nvPr>
            <p:ph type="title"/>
          </p:nvPr>
        </p:nvSpPr>
        <p:spPr>
          <a:xfrm>
            <a:off x="2452956" y="152400"/>
            <a:ext cx="8911687" cy="1280890"/>
          </a:xfrm>
        </p:spPr>
        <p:txBody>
          <a:bodyPr>
            <a:normAutofit/>
          </a:bodyPr>
          <a:lstStyle/>
          <a:p>
            <a:pPr algn="ctr"/>
            <a:r>
              <a:rPr lang="en-US" b="1" u="sng" dirty="0"/>
              <a:t>Frontend Sketch </a:t>
            </a:r>
            <a:br>
              <a:rPr lang="en-US" b="1" u="sng" dirty="0"/>
            </a:br>
            <a:endParaRPr lang="en-US" sz="3100" b="1" u="sng" dirty="0"/>
          </a:p>
        </p:txBody>
      </p:sp>
      <p:pic>
        <p:nvPicPr>
          <p:cNvPr id="5" name="Picture 4" descr="A sketch of a cell phone&#10;&#10;Description automatically generated">
            <a:extLst>
              <a:ext uri="{FF2B5EF4-FFF2-40B4-BE49-F238E27FC236}">
                <a16:creationId xmlns:a16="http://schemas.microsoft.com/office/drawing/2014/main" id="{B9B0D4B8-D4DC-7152-CDCC-721E12FAC3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0698" y="933449"/>
            <a:ext cx="7696201" cy="5772151"/>
          </a:xfrm>
          <a:prstGeom prst="rect">
            <a:avLst/>
          </a:prstGeom>
        </p:spPr>
      </p:pic>
    </p:spTree>
    <p:extLst>
      <p:ext uri="{BB962C8B-B14F-4D97-AF65-F5344CB8AC3E}">
        <p14:creationId xmlns:p14="http://schemas.microsoft.com/office/powerpoint/2010/main" val="1869236663"/>
      </p:ext>
    </p:extLst>
  </p:cSld>
  <p:clrMapOvr>
    <a:masterClrMapping/>
  </p:clrMapOvr>
  <mc:AlternateContent xmlns:mc="http://schemas.openxmlformats.org/markup-compatibility/2006" xmlns:p14="http://schemas.microsoft.com/office/powerpoint/2010/main">
    <mc:Choice Requires="p14">
      <p:transition spd="slow" p14:dur="2000" advTm="28797"/>
    </mc:Choice>
    <mc:Fallback xmlns="">
      <p:transition spd="slow" advTm="28797"/>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67D2C-0A76-F042-9CCC-DCCFD07DF1F8}"/>
              </a:ext>
            </a:extLst>
          </p:cNvPr>
          <p:cNvSpPr>
            <a:spLocks noGrp="1"/>
          </p:cNvSpPr>
          <p:nvPr>
            <p:ph type="title"/>
          </p:nvPr>
        </p:nvSpPr>
        <p:spPr/>
        <p:txBody>
          <a:bodyPr>
            <a:noAutofit/>
          </a:bodyPr>
          <a:lstStyle/>
          <a:p>
            <a:r>
              <a:rPr lang="en-US" sz="6000" b="1" u="sng" dirty="0"/>
              <a:t>Test/Reflect/Plan for Next Iteration</a:t>
            </a:r>
          </a:p>
        </p:txBody>
      </p:sp>
      <p:sp>
        <p:nvSpPr>
          <p:cNvPr id="3" name="Text Placeholder 2">
            <a:extLst>
              <a:ext uri="{FF2B5EF4-FFF2-40B4-BE49-F238E27FC236}">
                <a16:creationId xmlns:a16="http://schemas.microsoft.com/office/drawing/2014/main" id="{0A998F69-5103-9D43-901E-BD1A68483D8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33432514"/>
      </p:ext>
    </p:extLst>
  </p:cSld>
  <p:clrMapOvr>
    <a:masterClrMapping/>
  </p:clrMapOvr>
  <mc:AlternateContent xmlns:mc="http://schemas.openxmlformats.org/markup-compatibility/2006" xmlns:p14="http://schemas.microsoft.com/office/powerpoint/2010/main">
    <mc:Choice Requires="p14">
      <p:transition spd="slow" p14:dur="2000" advTm="13274"/>
    </mc:Choice>
    <mc:Fallback xmlns="">
      <p:transition spd="slow" advTm="13274"/>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5393C-1023-8149-8E9F-82B035EF2F51}"/>
              </a:ext>
            </a:extLst>
          </p:cNvPr>
          <p:cNvSpPr>
            <a:spLocks noGrp="1"/>
          </p:cNvSpPr>
          <p:nvPr>
            <p:ph type="title"/>
          </p:nvPr>
        </p:nvSpPr>
        <p:spPr>
          <a:xfrm>
            <a:off x="1932525" y="105950"/>
            <a:ext cx="8911687" cy="1280890"/>
          </a:xfrm>
        </p:spPr>
        <p:txBody>
          <a:bodyPr/>
          <a:lstStyle/>
          <a:p>
            <a:r>
              <a:rPr lang="en-US" b="1" u="sng" dirty="0">
                <a:effectLst>
                  <a:outerShdw blurRad="38100" dist="38100" dir="2700000" algn="tl">
                    <a:srgbClr val="000000">
                      <a:alpha val="43137"/>
                    </a:srgbClr>
                  </a:outerShdw>
                </a:effectLst>
              </a:rPr>
              <a:t>Test and Reflect</a:t>
            </a:r>
          </a:p>
        </p:txBody>
      </p:sp>
      <p:sp>
        <p:nvSpPr>
          <p:cNvPr id="3" name="Content Placeholder 2">
            <a:extLst>
              <a:ext uri="{FF2B5EF4-FFF2-40B4-BE49-F238E27FC236}">
                <a16:creationId xmlns:a16="http://schemas.microsoft.com/office/drawing/2014/main" id="{E43B6B58-E520-014E-9DC6-1205775ECADE}"/>
              </a:ext>
            </a:extLst>
          </p:cNvPr>
          <p:cNvSpPr>
            <a:spLocks noGrp="1"/>
          </p:cNvSpPr>
          <p:nvPr>
            <p:ph idx="1"/>
          </p:nvPr>
        </p:nvSpPr>
        <p:spPr>
          <a:xfrm>
            <a:off x="2306320" y="1198880"/>
            <a:ext cx="9198292" cy="4712342"/>
          </a:xfrm>
        </p:spPr>
        <p:txBody>
          <a:bodyPr>
            <a:noAutofit/>
          </a:bodyPr>
          <a:lstStyle/>
          <a:p>
            <a:r>
              <a:rPr lang="en-US" sz="2000" dirty="0"/>
              <a:t>I would apply to test my prototype on a local hospital where I can get the permission. I would first use my phone first to create an app to collect and gather all data together, sorted it out and connect it with the notification system within the hospital. Then my next step would be creating a new device that can attach with the badge. </a:t>
            </a:r>
          </a:p>
          <a:p>
            <a:r>
              <a:rPr lang="en-US" sz="2000" dirty="0"/>
              <a:t>There will a large amount of qualitative and quantitative user data, patient data, hospital data to be collected for this prototype. </a:t>
            </a:r>
          </a:p>
          <a:p>
            <a:r>
              <a:rPr lang="en-US" sz="2000" dirty="0"/>
              <a:t>I would like to learn that the connections between the hospital data center, with the devices and my device to be linked together and perceive how effective and beneficial it can be to Hospitalist like Henry Chambers. </a:t>
            </a:r>
          </a:p>
          <a:p>
            <a:r>
              <a:rPr lang="en-US" sz="2000" dirty="0"/>
              <a:t>It is very interesting to me to learn about how IoT can be very useful and make a whole change to make patient’s life become way better. </a:t>
            </a:r>
          </a:p>
        </p:txBody>
      </p:sp>
    </p:spTree>
    <p:extLst>
      <p:ext uri="{BB962C8B-B14F-4D97-AF65-F5344CB8AC3E}">
        <p14:creationId xmlns:p14="http://schemas.microsoft.com/office/powerpoint/2010/main" val="2411610043"/>
      </p:ext>
    </p:extLst>
  </p:cSld>
  <p:clrMapOvr>
    <a:masterClrMapping/>
  </p:clrMapOvr>
  <mc:AlternateContent xmlns:mc="http://schemas.openxmlformats.org/markup-compatibility/2006" xmlns:p14="http://schemas.microsoft.com/office/powerpoint/2010/main">
    <mc:Choice Requires="p14">
      <p:transition spd="slow" p14:dur="2000" advTm="80470"/>
    </mc:Choice>
    <mc:Fallback xmlns="">
      <p:transition spd="slow" advTm="8047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DCBDA-4B63-4E34-9E9C-01A870C3C9FE}"/>
              </a:ext>
            </a:extLst>
          </p:cNvPr>
          <p:cNvSpPr>
            <a:spLocks noGrp="1"/>
          </p:cNvSpPr>
          <p:nvPr>
            <p:ph type="title"/>
          </p:nvPr>
        </p:nvSpPr>
        <p:spPr>
          <a:xfrm>
            <a:off x="838200" y="365125"/>
            <a:ext cx="10388600" cy="975995"/>
          </a:xfrm>
        </p:spPr>
        <p:txBody>
          <a:bodyPr>
            <a:normAutofit/>
          </a:bodyPr>
          <a:lstStyle/>
          <a:p>
            <a:pPr algn="ctr"/>
            <a:r>
              <a:rPr lang="en-US" sz="2400" b="1" u="sng" dirty="0"/>
              <a:t>Overall Design Process</a:t>
            </a:r>
          </a:p>
        </p:txBody>
      </p:sp>
      <p:sp>
        <p:nvSpPr>
          <p:cNvPr id="3" name="Content Placeholder 2">
            <a:extLst>
              <a:ext uri="{FF2B5EF4-FFF2-40B4-BE49-F238E27FC236}">
                <a16:creationId xmlns:a16="http://schemas.microsoft.com/office/drawing/2014/main" id="{86BAC5EB-C638-4EF8-ACAF-50BBA983824A}"/>
              </a:ext>
            </a:extLst>
          </p:cNvPr>
          <p:cNvSpPr>
            <a:spLocks noGrp="1"/>
          </p:cNvSpPr>
          <p:nvPr>
            <p:ph idx="1"/>
          </p:nvPr>
        </p:nvSpPr>
        <p:spPr>
          <a:xfrm>
            <a:off x="1686560" y="751840"/>
            <a:ext cx="10388600" cy="5994400"/>
          </a:xfrm>
        </p:spPr>
        <p:txBody>
          <a:bodyPr>
            <a:normAutofit fontScale="25000" lnSpcReduction="20000"/>
          </a:bodyPr>
          <a:lstStyle/>
          <a:p>
            <a:pPr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Proxima Nova"/>
              </a:rPr>
              <a:t>Notice/Empathize </a:t>
            </a:r>
          </a:p>
          <a:p>
            <a:pPr marL="742950" lvl="1" indent="-28575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Proxima Nova"/>
              </a:rPr>
              <a:t>Persona</a:t>
            </a: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Proxima Nova"/>
              </a:rPr>
              <a:t>Henry Chamber, MD-Hospitalist that covering the hospital census with three other physicians.</a:t>
            </a: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Proxima Nova"/>
              </a:rPr>
              <a:t>6-panel Storyboard of His Day to empathize with his job and concern.</a:t>
            </a: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Proxima Nova"/>
              </a:rPr>
              <a:t>Do a combined Interview for Empathy/Journey Map of Her Day, showing the ups and downs of her emotions during different activities.</a:t>
            </a:r>
          </a:p>
          <a:p>
            <a:pPr marL="742950" lvl="1" indent="-285750" rtl="0" fontAlgn="base">
              <a:spcBef>
                <a:spcPts val="0"/>
              </a:spcBef>
              <a:spcAft>
                <a:spcPts val="0"/>
              </a:spcAft>
              <a:buFont typeface="Arial" panose="020B0604020202020204" pitchFamily="34" charset="0"/>
              <a:buChar char="•"/>
            </a:pPr>
            <a:r>
              <a:rPr lang="en-US" sz="5600" b="0" i="0" u="sng" strike="noStrike" dirty="0">
                <a:solidFill>
                  <a:srgbClr val="1C3AA9"/>
                </a:solidFill>
                <a:effectLst/>
                <a:latin typeface="Arial" panose="020B0604020202020204" pitchFamily="34" charset="0"/>
                <a:hlinkClick r:id="rId3"/>
              </a:rPr>
              <a:t>Chapter 7 in the “Enabling the Internet of Things” Text</a:t>
            </a:r>
            <a:r>
              <a:rPr lang="en-US" sz="5600" b="0" i="0" u="none" strike="noStrike" dirty="0">
                <a:solidFill>
                  <a:srgbClr val="000000"/>
                </a:solidFill>
                <a:effectLst/>
                <a:latin typeface="Arial" panose="020B0604020202020204" pitchFamily="34" charset="0"/>
              </a:rPr>
              <a:t>, especially the summary table on p. 148 of the PDF</a:t>
            </a:r>
            <a:endParaRPr lang="en-US" sz="5600" b="0" i="0" u="none" strike="noStrike" dirty="0">
              <a:solidFill>
                <a:srgbClr val="000000"/>
              </a:solidFill>
              <a:effectLst/>
              <a:latin typeface="Proxima Nova"/>
            </a:endParaRP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Proxima Nova"/>
              </a:rPr>
              <a:t>Problem is job included fatigue from repetitive, monotonous tasks and frequent need to respond to multiple urgent matters at the same time. Patient’s summary facing  information overload and not able to confirm the patient’s past medical history. Entering information into EHR can distract from interactions with patients.</a:t>
            </a: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Proxima Nova"/>
              </a:rPr>
              <a:t>Possible solutions:  Comprehensive patient history access including procedures and diagnoses from the last 3 years with speed; Patient post-release tracking to help </a:t>
            </a:r>
            <a:r>
              <a:rPr lang="en-US" sz="5600" b="0" i="0" u="none" strike="noStrike" dirty="0" err="1">
                <a:solidFill>
                  <a:srgbClr val="000000"/>
                </a:solidFill>
                <a:effectLst/>
                <a:latin typeface="Proxima Nova"/>
              </a:rPr>
              <a:t>minitor</a:t>
            </a:r>
            <a:r>
              <a:rPr lang="en-US" sz="5600" b="0" i="0" u="none" strike="noStrike" dirty="0">
                <a:solidFill>
                  <a:srgbClr val="000000"/>
                </a:solidFill>
                <a:effectLst/>
                <a:latin typeface="Proxima Nova"/>
              </a:rPr>
              <a:t> how patients feel after each discharge; Automatic patient alerts within the EHR to notify appropriate staff for new admitted patients in order to support patient assessment and treatment in reasonable time manner; Mobile EHR applications on smartphone, </a:t>
            </a:r>
            <a:r>
              <a:rPr lang="en-US" sz="5600" b="0" i="0" u="none" strike="noStrike" dirty="0" err="1">
                <a:solidFill>
                  <a:srgbClr val="000000"/>
                </a:solidFill>
                <a:effectLst/>
                <a:latin typeface="Proxima Nova"/>
              </a:rPr>
              <a:t>ipad</a:t>
            </a:r>
            <a:r>
              <a:rPr lang="en-US" sz="5600" b="0" i="0" u="none" strike="noStrike" dirty="0">
                <a:solidFill>
                  <a:srgbClr val="000000"/>
                </a:solidFill>
                <a:effectLst/>
                <a:latin typeface="Proxima Nova"/>
              </a:rPr>
              <a:t> to in order to help access the patient information quickly. </a:t>
            </a: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Proxima Nova"/>
              </a:rPr>
              <a:t>IoT application areas: Smart hospital services, remote patient monitoring, remote diagnostics and examinations, medical record management, remote caregiver assistance, mobile assistance. </a:t>
            </a: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I will choose Healthcare and Well-being as areas from Chapter 7 that might help with Henry through certain parts of his day.</a:t>
            </a:r>
          </a:p>
          <a:p>
            <a:pPr marL="742950" lvl="1" indent="-28575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Desire</a:t>
            </a: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Converging</a:t>
            </a:r>
          </a:p>
          <a:p>
            <a:pPr marL="1600200" lvl="3"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Write 2 effective </a:t>
            </a:r>
            <a:r>
              <a:rPr lang="en-US" sz="5600" b="0" i="0" u="none" strike="noStrike" dirty="0" err="1">
                <a:solidFill>
                  <a:srgbClr val="000000"/>
                </a:solidFill>
                <a:effectLst/>
                <a:latin typeface="Arial" panose="020B0604020202020204" pitchFamily="34" charset="0"/>
              </a:rPr>
              <a:t>PoV</a:t>
            </a:r>
            <a:r>
              <a:rPr lang="en-US" sz="5600" b="0" i="0" u="none" strike="noStrike" dirty="0">
                <a:solidFill>
                  <a:srgbClr val="000000"/>
                </a:solidFill>
                <a:effectLst/>
                <a:latin typeface="Arial" panose="020B0604020202020204" pitchFamily="34" charset="0"/>
              </a:rPr>
              <a:t> </a:t>
            </a:r>
            <a:r>
              <a:rPr lang="en-US" sz="5600" b="0" i="0" u="none" strike="noStrike" dirty="0" err="1">
                <a:solidFill>
                  <a:srgbClr val="000000"/>
                </a:solidFill>
                <a:effectLst/>
                <a:latin typeface="Arial" panose="020B0604020202020204" pitchFamily="34" charset="0"/>
              </a:rPr>
              <a:t>Madlibs</a:t>
            </a:r>
            <a:endParaRPr lang="en-US" sz="5600" b="0" i="0" u="none" strike="noStrike" dirty="0">
              <a:solidFill>
                <a:srgbClr val="000000"/>
              </a:solidFill>
              <a:effectLst/>
              <a:latin typeface="Arial" panose="020B0604020202020204" pitchFamily="34" charset="0"/>
            </a:endParaRPr>
          </a:p>
          <a:p>
            <a:pPr marL="742950" lvl="1" indent="-28575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Ideate</a:t>
            </a: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Diverging</a:t>
            </a:r>
          </a:p>
          <a:p>
            <a:pPr marL="1600200" lvl="3"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Brainstorm(show &gt;= 20 ideas </a:t>
            </a:r>
            <a:r>
              <a:rPr lang="en-US" sz="5600" b="0" i="0" u="none" strike="noStrike" dirty="0" err="1">
                <a:solidFill>
                  <a:srgbClr val="000000"/>
                </a:solidFill>
                <a:effectLst/>
                <a:latin typeface="Arial" panose="020B0604020202020204" pitchFamily="34" charset="0"/>
              </a:rPr>
              <a:t>upgroupd</a:t>
            </a:r>
            <a:r>
              <a:rPr lang="en-US" sz="5600" b="0" i="0" u="none" strike="noStrike" dirty="0">
                <a:solidFill>
                  <a:srgbClr val="000000"/>
                </a:solidFill>
                <a:effectLst/>
                <a:latin typeface="Arial" panose="020B0604020202020204" pitchFamily="34" charset="0"/>
              </a:rPr>
              <a:t>)</a:t>
            </a:r>
          </a:p>
          <a:p>
            <a:pPr marL="1600200" lvl="3"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Group (on a different slide show ideas grouped into 3 or more clusters)</a:t>
            </a: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Converging</a:t>
            </a:r>
          </a:p>
          <a:p>
            <a:pPr marL="1600200" lvl="3"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Select(and fill out the “From Divergent to Convergent” Slide)</a:t>
            </a:r>
          </a:p>
          <a:p>
            <a:pPr marL="742950" lvl="1" indent="-28575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Prototype: Build a Lo-fidelity prototype </a:t>
            </a: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Do 3 screen mock-up of the experience ON PAPER (system front end) </a:t>
            </a:r>
          </a:p>
          <a:p>
            <a:pPr marL="1143000" lvl="2" indent="-228600" rtl="0" fontAlgn="base">
              <a:spcBef>
                <a:spcPts val="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Place and connect some devices IN PACKET TRACER (system back end) - model does not have to work yet.</a:t>
            </a:r>
          </a:p>
          <a:p>
            <a:pPr marL="742950" lvl="1" indent="-285750" rtl="0" fontAlgn="base">
              <a:spcBef>
                <a:spcPts val="500"/>
              </a:spcBef>
              <a:spcAft>
                <a:spcPts val="0"/>
              </a:spcAft>
              <a:buFont typeface="Arial" panose="020B0604020202020204" pitchFamily="34" charset="0"/>
              <a:buChar char="•"/>
            </a:pPr>
            <a:r>
              <a:rPr lang="en-US" sz="5600" b="0" i="0" u="none" strike="noStrike" dirty="0">
                <a:solidFill>
                  <a:srgbClr val="000000"/>
                </a:solidFill>
                <a:effectLst/>
                <a:latin typeface="Arial" panose="020B0604020202020204" pitchFamily="34" charset="0"/>
              </a:rPr>
              <a:t>Test With Users, Reflect, and Plan for the Next Iteration (back to Notice/Empathize Again) Description.</a:t>
            </a:r>
          </a:p>
          <a:p>
            <a:pPr marL="0" indent="0">
              <a:buNone/>
            </a:pPr>
            <a:endParaRPr lang="en-US" dirty="0"/>
          </a:p>
        </p:txBody>
      </p:sp>
    </p:spTree>
    <p:extLst>
      <p:ext uri="{BB962C8B-B14F-4D97-AF65-F5344CB8AC3E}">
        <p14:creationId xmlns:p14="http://schemas.microsoft.com/office/powerpoint/2010/main" val="4010823635"/>
      </p:ext>
    </p:extLst>
  </p:cSld>
  <p:clrMapOvr>
    <a:masterClrMapping/>
  </p:clrMapOvr>
  <mc:AlternateContent xmlns:mc="http://schemas.openxmlformats.org/markup-compatibility/2006" xmlns:p14="http://schemas.microsoft.com/office/powerpoint/2010/main">
    <mc:Choice Requires="p14">
      <p:transition spd="slow" p14:dur="2000" advTm="493079"/>
    </mc:Choice>
    <mc:Fallback xmlns="">
      <p:transition spd="slow" advTm="493079"/>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BA413-DB3F-1346-8ED5-383139D80A64}"/>
              </a:ext>
            </a:extLst>
          </p:cNvPr>
          <p:cNvSpPr>
            <a:spLocks noGrp="1"/>
          </p:cNvSpPr>
          <p:nvPr>
            <p:ph type="title"/>
          </p:nvPr>
        </p:nvSpPr>
        <p:spPr/>
        <p:txBody>
          <a:bodyPr>
            <a:normAutofit/>
          </a:bodyPr>
          <a:lstStyle/>
          <a:p>
            <a:pPr algn="ctr"/>
            <a:r>
              <a:rPr lang="en-US" sz="6000" b="1" u="sng" dirty="0"/>
              <a:t>Notice/Empathize</a:t>
            </a:r>
          </a:p>
        </p:txBody>
      </p:sp>
      <p:sp>
        <p:nvSpPr>
          <p:cNvPr id="3" name="Text Placeholder 2">
            <a:extLst>
              <a:ext uri="{FF2B5EF4-FFF2-40B4-BE49-F238E27FC236}">
                <a16:creationId xmlns:a16="http://schemas.microsoft.com/office/drawing/2014/main" id="{24E7E24F-AAC7-784F-873A-5FF021B1C449}"/>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29387836"/>
      </p:ext>
    </p:extLst>
  </p:cSld>
  <p:clrMapOvr>
    <a:masterClrMapping/>
  </p:clrMapOvr>
  <mc:AlternateContent xmlns:mc="http://schemas.openxmlformats.org/markup-compatibility/2006" xmlns:p14="http://schemas.microsoft.com/office/powerpoint/2010/main">
    <mc:Choice Requires="p14">
      <p:transition spd="slow" p14:dur="2000" advTm="6528"/>
    </mc:Choice>
    <mc:Fallback xmlns="">
      <p:transition spd="slow" advTm="6528"/>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udio Recording Feb 6, 2023 at 5:47:28 AM">
            <a:hlinkClick r:id="" action="ppaction://media"/>
            <a:extLst>
              <a:ext uri="{FF2B5EF4-FFF2-40B4-BE49-F238E27FC236}">
                <a16:creationId xmlns:a16="http://schemas.microsoft.com/office/drawing/2014/main" id="{5BAE0E74-1D99-F332-380E-0F14B60B64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pic>
        <p:nvPicPr>
          <p:cNvPr id="4" name="Picture 3" descr="A drawing on a piece of paper&#10;&#10;Description automatically generated">
            <a:extLst>
              <a:ext uri="{FF2B5EF4-FFF2-40B4-BE49-F238E27FC236}">
                <a16:creationId xmlns:a16="http://schemas.microsoft.com/office/drawing/2014/main" id="{42BC2C61-5E47-1908-0D13-572ADCD0C1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81200" y="523240"/>
            <a:ext cx="8056880" cy="6042660"/>
          </a:xfrm>
          <a:prstGeom prst="rect">
            <a:avLst/>
          </a:prstGeom>
        </p:spPr>
      </p:pic>
    </p:spTree>
    <p:extLst>
      <p:ext uri="{BB962C8B-B14F-4D97-AF65-F5344CB8AC3E}">
        <p14:creationId xmlns:p14="http://schemas.microsoft.com/office/powerpoint/2010/main" val="2043859909"/>
      </p:ext>
    </p:extLst>
  </p:cSld>
  <p:clrMapOvr>
    <a:masterClrMapping/>
  </p:clrMapOvr>
  <mc:AlternateContent xmlns:mc="http://schemas.openxmlformats.org/markup-compatibility/2006" xmlns:p14="http://schemas.microsoft.com/office/powerpoint/2010/main">
    <mc:Choice Requires="p14">
      <p:transition spd="slow" p14:dur="2000" advTm="78122"/>
    </mc:Choice>
    <mc:Fallback xmlns="">
      <p:transition spd="slow" advTm="7812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2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A60A0-E563-4C37-A8FD-859597E916B0}"/>
              </a:ext>
            </a:extLst>
          </p:cNvPr>
          <p:cNvSpPr>
            <a:spLocks noGrp="1"/>
          </p:cNvSpPr>
          <p:nvPr>
            <p:ph type="title"/>
          </p:nvPr>
        </p:nvSpPr>
        <p:spPr>
          <a:xfrm>
            <a:off x="528320" y="294640"/>
            <a:ext cx="11353800" cy="1325563"/>
          </a:xfrm>
        </p:spPr>
        <p:txBody>
          <a:bodyPr>
            <a:normAutofit/>
          </a:bodyPr>
          <a:lstStyle/>
          <a:p>
            <a:pPr algn="ctr"/>
            <a:r>
              <a:rPr lang="en-US" sz="3800" b="1" u="sng" dirty="0"/>
              <a:t>Interview with Henry</a:t>
            </a:r>
          </a:p>
        </p:txBody>
      </p:sp>
      <p:pic>
        <p:nvPicPr>
          <p:cNvPr id="8" name="Picture 7" descr="A graph on a piece of paper&#10;&#10;Description automatically generated">
            <a:extLst>
              <a:ext uri="{FF2B5EF4-FFF2-40B4-BE49-F238E27FC236}">
                <a16:creationId xmlns:a16="http://schemas.microsoft.com/office/drawing/2014/main" id="{570A6675-B4A8-5773-E917-361397C8A1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8040" y="1245870"/>
            <a:ext cx="7330440" cy="5497830"/>
          </a:xfrm>
          <a:prstGeom prst="rect">
            <a:avLst/>
          </a:prstGeom>
        </p:spPr>
      </p:pic>
    </p:spTree>
    <p:extLst>
      <p:ext uri="{BB962C8B-B14F-4D97-AF65-F5344CB8AC3E}">
        <p14:creationId xmlns:p14="http://schemas.microsoft.com/office/powerpoint/2010/main" val="4243161562"/>
      </p:ext>
    </p:extLst>
  </p:cSld>
  <p:clrMapOvr>
    <a:masterClrMapping/>
  </p:clrMapOvr>
  <mc:AlternateContent xmlns:mc="http://schemas.openxmlformats.org/markup-compatibility/2006" xmlns:p14="http://schemas.microsoft.com/office/powerpoint/2010/main">
    <mc:Choice Requires="p14">
      <p:transition spd="slow" p14:dur="2000" advTm="129030"/>
    </mc:Choice>
    <mc:Fallback xmlns="">
      <p:transition spd="slow" advTm="12903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74690-41B7-6441-8DFE-F839B574588D}"/>
              </a:ext>
            </a:extLst>
          </p:cNvPr>
          <p:cNvSpPr>
            <a:spLocks noGrp="1"/>
          </p:cNvSpPr>
          <p:nvPr>
            <p:ph type="title"/>
          </p:nvPr>
        </p:nvSpPr>
        <p:spPr/>
        <p:txBody>
          <a:bodyPr>
            <a:normAutofit/>
          </a:bodyPr>
          <a:lstStyle/>
          <a:p>
            <a:pPr algn="ctr"/>
            <a:r>
              <a:rPr lang="en-US" sz="6600" b="1" u="sng" dirty="0"/>
              <a:t>Define</a:t>
            </a:r>
          </a:p>
        </p:txBody>
      </p:sp>
      <p:sp>
        <p:nvSpPr>
          <p:cNvPr id="3" name="Text Placeholder 2">
            <a:extLst>
              <a:ext uri="{FF2B5EF4-FFF2-40B4-BE49-F238E27FC236}">
                <a16:creationId xmlns:a16="http://schemas.microsoft.com/office/drawing/2014/main" id="{B9FA8721-0F79-524B-ADA4-FC5E043E24D8}"/>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36089275"/>
      </p:ext>
    </p:extLst>
  </p:cSld>
  <p:clrMapOvr>
    <a:masterClrMapping/>
  </p:clrMapOvr>
  <mc:AlternateContent xmlns:mc="http://schemas.openxmlformats.org/markup-compatibility/2006" xmlns:p14="http://schemas.microsoft.com/office/powerpoint/2010/main">
    <mc:Choice Requires="p14">
      <p:transition spd="slow" p14:dur="2000" advTm="3244"/>
    </mc:Choice>
    <mc:Fallback xmlns="">
      <p:transition spd="slow" advTm="3244"/>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FD88A-7F75-4C95-A156-EA0B23C35D4E}"/>
              </a:ext>
            </a:extLst>
          </p:cNvPr>
          <p:cNvSpPr>
            <a:spLocks noGrp="1"/>
          </p:cNvSpPr>
          <p:nvPr>
            <p:ph type="title"/>
          </p:nvPr>
        </p:nvSpPr>
        <p:spPr>
          <a:xfrm>
            <a:off x="1640156" y="603790"/>
            <a:ext cx="8911687" cy="1280890"/>
          </a:xfrm>
        </p:spPr>
        <p:txBody>
          <a:bodyPr/>
          <a:lstStyle/>
          <a:p>
            <a:pPr algn="ctr"/>
            <a:r>
              <a:rPr lang="en-US" dirty="0" err="1"/>
              <a:t>PoV</a:t>
            </a:r>
            <a:r>
              <a:rPr lang="en-US" dirty="0"/>
              <a:t> </a:t>
            </a:r>
            <a:r>
              <a:rPr lang="en-US" dirty="0" err="1"/>
              <a:t>MadLibs</a:t>
            </a:r>
            <a:r>
              <a:rPr lang="en-US" dirty="0"/>
              <a:t> 1 and 2</a:t>
            </a:r>
          </a:p>
        </p:txBody>
      </p:sp>
      <p:sp>
        <p:nvSpPr>
          <p:cNvPr id="3" name="Content Placeholder 2">
            <a:extLst>
              <a:ext uri="{FF2B5EF4-FFF2-40B4-BE49-F238E27FC236}">
                <a16:creationId xmlns:a16="http://schemas.microsoft.com/office/drawing/2014/main" id="{5F0CA69F-4BDC-4FC1-B40F-81F5F9E8B8EE}"/>
              </a:ext>
            </a:extLst>
          </p:cNvPr>
          <p:cNvSpPr>
            <a:spLocks noGrp="1"/>
          </p:cNvSpPr>
          <p:nvPr>
            <p:ph idx="1"/>
          </p:nvPr>
        </p:nvSpPr>
        <p:spPr>
          <a:xfrm>
            <a:off x="1552892" y="1391920"/>
            <a:ext cx="9836468" cy="4653280"/>
          </a:xfrm>
        </p:spPr>
        <p:txBody>
          <a:bodyPr>
            <a:noAutofit/>
          </a:bodyPr>
          <a:lstStyle/>
          <a:p>
            <a:r>
              <a:rPr lang="en-US" sz="2400" dirty="0" err="1"/>
              <a:t>MadLib</a:t>
            </a:r>
            <a:r>
              <a:rPr lang="en-US" sz="2400" dirty="0"/>
              <a:t> 1</a:t>
            </a:r>
          </a:p>
          <a:p>
            <a:pPr lvl="1"/>
            <a:r>
              <a:rPr lang="en-US" sz="2400" dirty="0"/>
              <a:t>[Henry] needs [an IoT retail solution for her work/life balance] because [he is always feeling tired and have to work outside of working time which is at home to finish the EHR documentation in order to help the patient.]</a:t>
            </a:r>
          </a:p>
          <a:p>
            <a:r>
              <a:rPr lang="en-US" sz="2400" dirty="0" err="1"/>
              <a:t>MadLib</a:t>
            </a:r>
            <a:r>
              <a:rPr lang="en-US" sz="2400" dirty="0"/>
              <a:t> 2</a:t>
            </a:r>
          </a:p>
          <a:p>
            <a:pPr lvl="1"/>
            <a:r>
              <a:rPr lang="en-US" sz="2400" dirty="0"/>
              <a:t>[Henry] needs [an IoT retail solution for her job in the medical office] because [his medical office’s patient should be getting the best services with appropriate treatment, procedures and diagnosis in a reasonable amount of time]</a:t>
            </a:r>
          </a:p>
        </p:txBody>
      </p:sp>
    </p:spTree>
    <p:extLst>
      <p:ext uri="{BB962C8B-B14F-4D97-AF65-F5344CB8AC3E}">
        <p14:creationId xmlns:p14="http://schemas.microsoft.com/office/powerpoint/2010/main" val="3902411983"/>
      </p:ext>
    </p:extLst>
  </p:cSld>
  <p:clrMapOvr>
    <a:masterClrMapping/>
  </p:clrMapOvr>
  <mc:AlternateContent xmlns:mc="http://schemas.openxmlformats.org/markup-compatibility/2006" xmlns:p14="http://schemas.microsoft.com/office/powerpoint/2010/main">
    <mc:Choice Requires="p14">
      <p:transition spd="slow" p14:dur="2000" advTm="92598"/>
    </mc:Choice>
    <mc:Fallback xmlns="">
      <p:transition spd="slow" advTm="9259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E4B7F-FE58-1A45-9C7E-EF4811CF5B4C}"/>
              </a:ext>
            </a:extLst>
          </p:cNvPr>
          <p:cNvSpPr>
            <a:spLocks noGrp="1"/>
          </p:cNvSpPr>
          <p:nvPr>
            <p:ph type="title"/>
          </p:nvPr>
        </p:nvSpPr>
        <p:spPr>
          <a:xfrm>
            <a:off x="2507932" y="1960200"/>
            <a:ext cx="8915399" cy="1468800"/>
          </a:xfrm>
        </p:spPr>
        <p:txBody>
          <a:bodyPr>
            <a:normAutofit/>
          </a:bodyPr>
          <a:lstStyle/>
          <a:p>
            <a:pPr algn="ctr"/>
            <a:r>
              <a:rPr lang="en-US" sz="6000" b="1" u="sng" dirty="0"/>
              <a:t>Ideate</a:t>
            </a:r>
          </a:p>
        </p:txBody>
      </p:sp>
      <p:sp>
        <p:nvSpPr>
          <p:cNvPr id="3" name="Text Placeholder 2">
            <a:extLst>
              <a:ext uri="{FF2B5EF4-FFF2-40B4-BE49-F238E27FC236}">
                <a16:creationId xmlns:a16="http://schemas.microsoft.com/office/drawing/2014/main" id="{07231C8A-7BC1-E947-8879-19FE6980CB87}"/>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40901120"/>
      </p:ext>
    </p:extLst>
  </p:cSld>
  <p:clrMapOvr>
    <a:masterClrMapping/>
  </p:clrMapOvr>
  <mc:AlternateContent xmlns:mc="http://schemas.openxmlformats.org/markup-compatibility/2006" xmlns:p14="http://schemas.microsoft.com/office/powerpoint/2010/main">
    <mc:Choice Requires="p14">
      <p:transition spd="slow" p14:dur="2000" advTm="4010"/>
    </mc:Choice>
    <mc:Fallback xmlns="">
      <p:transition spd="slow" advTm="401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4AC092B-2678-69C3-14C1-005AFB396B26}"/>
              </a:ext>
            </a:extLst>
          </p:cNvPr>
          <p:cNvSpPr>
            <a:spLocks noGrp="1"/>
          </p:cNvSpPr>
          <p:nvPr>
            <p:ph type="body" idx="1"/>
          </p:nvPr>
        </p:nvSpPr>
        <p:spPr>
          <a:xfrm>
            <a:off x="2559050" y="108903"/>
            <a:ext cx="10515600" cy="1500187"/>
          </a:xfrm>
        </p:spPr>
        <p:txBody>
          <a:bodyPr>
            <a:normAutofit/>
          </a:bodyPr>
          <a:lstStyle/>
          <a:p>
            <a:pPr algn="ctr"/>
            <a:r>
              <a:rPr lang="en-US" sz="4000" b="1" u="sng" dirty="0">
                <a:solidFill>
                  <a:schemeClr val="tx1"/>
                </a:solidFill>
              </a:rPr>
              <a:t>Brainstorm</a:t>
            </a:r>
          </a:p>
        </p:txBody>
      </p:sp>
      <p:pic>
        <p:nvPicPr>
          <p:cNvPr id="5" name="Picture 4">
            <a:extLst>
              <a:ext uri="{FF2B5EF4-FFF2-40B4-BE49-F238E27FC236}">
                <a16:creationId xmlns:a16="http://schemas.microsoft.com/office/drawing/2014/main" id="{52DD0717-05B8-C1D9-E283-9D7662989029}"/>
              </a:ext>
            </a:extLst>
          </p:cNvPr>
          <p:cNvPicPr>
            <a:picLocks noChangeAspect="1"/>
          </p:cNvPicPr>
          <p:nvPr/>
        </p:nvPicPr>
        <p:blipFill>
          <a:blip r:embed="rId2"/>
          <a:stretch>
            <a:fillRect/>
          </a:stretch>
        </p:blipFill>
        <p:spPr>
          <a:xfrm>
            <a:off x="2756406" y="1013298"/>
            <a:ext cx="8817104" cy="5532599"/>
          </a:xfrm>
          <a:prstGeom prst="rect">
            <a:avLst/>
          </a:prstGeom>
        </p:spPr>
      </p:pic>
    </p:spTree>
    <p:extLst>
      <p:ext uri="{BB962C8B-B14F-4D97-AF65-F5344CB8AC3E}">
        <p14:creationId xmlns:p14="http://schemas.microsoft.com/office/powerpoint/2010/main" val="307893904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945</Words>
  <Application>Microsoft Office PowerPoint</Application>
  <PresentationFormat>Widescreen</PresentationFormat>
  <Paragraphs>57</Paragraphs>
  <Slides>17</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Century Gothic</vt:lpstr>
      <vt:lpstr>Proxima Nova</vt:lpstr>
      <vt:lpstr>Wingdings 3</vt:lpstr>
      <vt:lpstr>Wisp</vt:lpstr>
      <vt:lpstr>Prototype 1</vt:lpstr>
      <vt:lpstr>Overall Design Process</vt:lpstr>
      <vt:lpstr>Notice/Empathize</vt:lpstr>
      <vt:lpstr>PowerPoint Presentation</vt:lpstr>
      <vt:lpstr>Interview with Henry</vt:lpstr>
      <vt:lpstr>Define</vt:lpstr>
      <vt:lpstr>PoV MadLibs 1 and 2</vt:lpstr>
      <vt:lpstr>Ideate</vt:lpstr>
      <vt:lpstr>PowerPoint Presentation</vt:lpstr>
      <vt:lpstr>PowerPoint Presentation</vt:lpstr>
      <vt:lpstr>From Divergent to Convergent  </vt:lpstr>
      <vt:lpstr>Prototype</vt:lpstr>
      <vt:lpstr>Frontend Sketch  </vt:lpstr>
      <vt:lpstr>Frontend Sketch  </vt:lpstr>
      <vt:lpstr>Frontend Sketch  </vt:lpstr>
      <vt:lpstr>Test/Reflect/Plan for Next Iteration</vt:lpstr>
      <vt:lpstr>Test and Reflect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Prototype 1</dc:title>
  <dc:creator>Khắc Minh Đại Võ</dc:creator>
  <cp:lastModifiedBy>Khắc Minh Đại Võ</cp:lastModifiedBy>
  <cp:revision>1</cp:revision>
  <dcterms:created xsi:type="dcterms:W3CDTF">2023-09-11T06:45:57Z</dcterms:created>
  <dcterms:modified xsi:type="dcterms:W3CDTF">2023-09-11T06:52:19Z</dcterms:modified>
</cp:coreProperties>
</file>

<file path=docProps/thumbnail.jpeg>
</file>